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  <Override PartName="/ppt/media/media6.mov" ContentType="video/unknown"/>
  <Override PartName="/ppt/media/image2.jpeg" ContentType="image/jpeg"/>
  <Override PartName="/ppt/media/media1.mp4" ContentType="video/unknown"/>
  <Override PartName="/ppt/media/image3.jpeg" ContentType="image/jpeg"/>
  <Override PartName="/ppt/media/media7.mov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media8.mov" ContentType="video/unknown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anchor="b"/>
          <a:lstStyle>
            <a:lvl1pPr algn="ctr">
              <a:defRPr sz="106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200"/>
            </a:lvl1pPr>
            <a:lvl2pPr marL="0" indent="812809" algn="ctr">
              <a:buSzTx/>
              <a:buFontTx/>
              <a:buNone/>
              <a:defRPr sz="4200"/>
            </a:lvl2pPr>
            <a:lvl3pPr marL="0" indent="1625619" algn="ctr">
              <a:buSzTx/>
              <a:buFontTx/>
              <a:buNone/>
              <a:defRPr sz="4200"/>
            </a:lvl3pPr>
            <a:lvl4pPr marL="0" indent="2438430" algn="ctr">
              <a:buSzTx/>
              <a:buFontTx/>
              <a:buNone/>
              <a:defRPr sz="4200"/>
            </a:lvl4pPr>
            <a:lvl5pPr marL="0" indent="3251241" algn="ctr">
              <a:buSzTx/>
              <a:buFontTx/>
              <a:buNone/>
              <a:defRPr sz="4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orpo livello uno…"/>
          <p:cNvSpPr txBox="1"/>
          <p:nvPr>
            <p:ph type="body" sz="quarter" idx="1" hasCustomPrompt="1"/>
          </p:nvPr>
        </p:nvSpPr>
        <p:spPr>
          <a:xfrm>
            <a:off x="1206496" y="11839047"/>
            <a:ext cx="21971007" cy="636982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FontTx/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FontTx/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FontTx/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FontTx/>
              <a:defRPr b="1" sz="3600"/>
            </a:lvl5pPr>
          </a:lstStyle>
          <a:p>
            <a:pPr/>
            <a:r>
              <a:t>Autore e data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3" name="Titolo presentazione"/>
          <p:cNvSpPr txBox="1"/>
          <p:nvPr>
            <p:ph type="title" hasCustomPrompt="1"/>
          </p:nvPr>
        </p:nvSpPr>
        <p:spPr>
          <a:xfrm>
            <a:off x="1206496" y="2574991"/>
            <a:ext cx="21971005" cy="4648204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94" name="Corpo livello uno…"/>
          <p:cNvSpPr txBox="1"/>
          <p:nvPr>
            <p:ph type="body" sz="quarter" idx="21" hasCustomPrompt="1"/>
          </p:nvPr>
        </p:nvSpPr>
        <p:spPr>
          <a:xfrm>
            <a:off x="1206500" y="7196865"/>
            <a:ext cx="21971000" cy="19050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b="1" sz="5500"/>
            </a:lvl1pPr>
          </a:lstStyle>
          <a:p>
            <a:pPr/>
            <a:r>
              <a:t>Sottotitolo presentazione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xfrm>
            <a:off x="12001765" y="13086909"/>
            <a:ext cx="374487" cy="3627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1663700" y="3419476"/>
            <a:ext cx="21031200" cy="5705475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1663700" y="9178927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200">
                <a:solidFill>
                  <a:srgbClr val="888888"/>
                </a:solidFill>
              </a:defRPr>
            </a:lvl1pPr>
            <a:lvl2pPr marL="0" indent="812809">
              <a:buSzTx/>
              <a:buFontTx/>
              <a:buNone/>
              <a:defRPr sz="4200">
                <a:solidFill>
                  <a:srgbClr val="888888"/>
                </a:solidFill>
              </a:defRPr>
            </a:lvl2pPr>
            <a:lvl3pPr marL="0" indent="1625619">
              <a:buSzTx/>
              <a:buFontTx/>
              <a:buNone/>
              <a:defRPr sz="4200">
                <a:solidFill>
                  <a:srgbClr val="888888"/>
                </a:solidFill>
              </a:defRPr>
            </a:lvl3pPr>
            <a:lvl4pPr marL="0" indent="2438430">
              <a:buSzTx/>
              <a:buFontTx/>
              <a:buNone/>
              <a:defRPr sz="4200">
                <a:solidFill>
                  <a:srgbClr val="888888"/>
                </a:solidFill>
              </a:defRPr>
            </a:lvl4pPr>
            <a:lvl5pPr marL="0" indent="3251241">
              <a:buSzTx/>
              <a:buFontTx/>
              <a:buNone/>
              <a:defRPr sz="42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xfrm>
            <a:off x="1679575" y="730251"/>
            <a:ext cx="21031201" cy="2651126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1679576" y="3362326"/>
            <a:ext cx="10315576" cy="164782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4200"/>
            </a:lvl1pPr>
            <a:lvl2pPr marL="0" indent="812809">
              <a:buSzTx/>
              <a:buFontTx/>
              <a:buNone/>
              <a:defRPr b="1" sz="4200"/>
            </a:lvl2pPr>
            <a:lvl3pPr marL="0" indent="1625619">
              <a:buSzTx/>
              <a:buFontTx/>
              <a:buNone/>
              <a:defRPr b="1" sz="4200"/>
            </a:lvl3pPr>
            <a:lvl4pPr marL="0" indent="2438430">
              <a:buSzTx/>
              <a:buFontTx/>
              <a:buNone/>
              <a:defRPr b="1" sz="4200"/>
            </a:lvl4pPr>
            <a:lvl5pPr marL="0" indent="3251241">
              <a:buSzTx/>
              <a:buFontTx/>
              <a:buNone/>
              <a:defRPr b="1" sz="4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12344400" y="3362326"/>
            <a:ext cx="10366376" cy="1647825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4200"/>
            </a:pPr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1679576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sz="half" idx="1"/>
          </p:nvPr>
        </p:nvSpPr>
        <p:spPr>
          <a:xfrm>
            <a:off x="10366375" y="1974850"/>
            <a:ext cx="12344401" cy="974725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 marL="718457" indent="-261257">
              <a:defRPr sz="5600"/>
            </a:lvl2pPr>
            <a:lvl3pPr marL="1219200" indent="-304800">
              <a:defRPr sz="5600"/>
            </a:lvl3pPr>
            <a:lvl4pPr marL="1737360" indent="-365760">
              <a:defRPr sz="5600"/>
            </a:lvl4pPr>
            <a:lvl5pPr marL="2194560" indent="-365760">
              <a:defRPr sz="5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1679576" y="4114800"/>
            <a:ext cx="7864475" cy="762317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1679576" y="914400"/>
            <a:ext cx="7864476" cy="3200400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10366375" y="1974850"/>
            <a:ext cx="12344401" cy="9747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1679576" y="4114800"/>
            <a:ext cx="7864476" cy="762317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812809">
              <a:buSzTx/>
              <a:buFontTx/>
              <a:buNone/>
            </a:lvl2pPr>
            <a:lvl3pPr marL="0" indent="1625619">
              <a:buSzTx/>
              <a:buFontTx/>
              <a:buNone/>
            </a:lvl3pPr>
            <a:lvl4pPr marL="0" indent="2438430">
              <a:buSzTx/>
              <a:buFontTx/>
              <a:buNone/>
            </a:lvl4pPr>
            <a:lvl5pPr marL="0" indent="3251241"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22333113" y="12896435"/>
            <a:ext cx="374487" cy="36278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21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24383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1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video" Target="../media/media6.mov"/><Relationship Id="rId7" Type="http://schemas.microsoft.com/office/2007/relationships/media" Target="../media/media6.mov"/><Relationship Id="rId8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video" Target="../media/media7.mov"/><Relationship Id="rId7" Type="http://schemas.microsoft.com/office/2007/relationships/media" Target="../media/media7.mov"/><Relationship Id="rId8" Type="http://schemas.openxmlformats.org/officeDocument/2006/relationships/image" Target="../media/image2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Relationship Id="rId3" Type="http://schemas.openxmlformats.org/officeDocument/2006/relationships/image" Target="../media/image2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9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1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4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6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7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video" Target="../media/media8.mov"/><Relationship Id="rId7" Type="http://schemas.microsoft.com/office/2007/relationships/media" Target="../media/media8.mov"/><Relationship Id="rId8" Type="http://schemas.openxmlformats.org/officeDocument/2006/relationships/image" Target="../media/image2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video" Target="../media/media1.mov"/><Relationship Id="rId7" Type="http://schemas.microsoft.com/office/2007/relationships/media" Target="../media/media1.mov"/><Relationship Id="rId8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video" Target="../media/media3.mov"/><Relationship Id="rId7" Type="http://schemas.microsoft.com/office/2007/relationships/media" Target="../media/media3.mov"/><Relationship Id="rId8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video" Target="../media/media4.mov"/><Relationship Id="rId7" Type="http://schemas.microsoft.com/office/2007/relationships/media" Target="../media/media4.mov"/><Relationship Id="rId8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video" Target="../media/media5.mov"/><Relationship Id="rId7" Type="http://schemas.microsoft.com/office/2007/relationships/media" Target="../media/media5.mov"/><Relationship Id="rId8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"/>
          <p:cNvSpPr/>
          <p:nvPr/>
        </p:nvSpPr>
        <p:spPr>
          <a:xfrm>
            <a:off x="-1" y="-3"/>
            <a:ext cx="24383392" cy="137040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2" name="Rectangle 13"/>
          <p:cNvSpPr/>
          <p:nvPr/>
        </p:nvSpPr>
        <p:spPr>
          <a:xfrm>
            <a:off x="609" y="0"/>
            <a:ext cx="24383392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3" name="CasellaDiTesto 4"/>
          <p:cNvSpPr txBox="1"/>
          <p:nvPr/>
        </p:nvSpPr>
        <p:spPr>
          <a:xfrm>
            <a:off x="2193759" y="614825"/>
            <a:ext cx="6792105" cy="139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lnSpc>
                <a:spcPct val="90000"/>
              </a:lnSpc>
              <a:spcBef>
                <a:spcPts val="600"/>
              </a:spcBef>
              <a:defRPr sz="3700">
                <a:solidFill>
                  <a:srgbClr val="00206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I TUOI PARTNER </a:t>
            </a:r>
          </a:p>
          <a:p>
            <a:pPr algn="l" defTabSz="914400">
              <a:lnSpc>
                <a:spcPct val="90000"/>
              </a:lnSpc>
              <a:spcBef>
                <a:spcPts val="600"/>
              </a:spcBef>
              <a:defRPr sz="5400">
                <a:solidFill>
                  <a:srgbClr val="00206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3700"/>
              <a:t>PER LA SICUREZZA</a:t>
            </a:r>
          </a:p>
        </p:txBody>
      </p:sp>
      <p:pic>
        <p:nvPicPr>
          <p:cNvPr id="114" name="Graphic 8" descr="Graphic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640000">
            <a:off x="6530437" y="632924"/>
            <a:ext cx="1441849" cy="13620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" name="Group 15"/>
          <p:cNvGrpSpPr/>
          <p:nvPr/>
        </p:nvGrpSpPr>
        <p:grpSpPr>
          <a:xfrm>
            <a:off x="-351104" y="-5978"/>
            <a:ext cx="12477349" cy="13727956"/>
            <a:chOff x="0" y="0"/>
            <a:chExt cx="12477348" cy="13727955"/>
          </a:xfrm>
        </p:grpSpPr>
        <p:sp>
          <p:nvSpPr>
            <p:cNvPr id="115" name="Freeform: Shape 16"/>
            <p:cNvSpPr/>
            <p:nvPr/>
          </p:nvSpPr>
          <p:spPr>
            <a:xfrm flipH="1">
              <a:off x="-1" y="81664"/>
              <a:ext cx="12057395" cy="13634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93" fill="norm" stroke="1" extrusionOk="0">
                  <a:moveTo>
                    <a:pt x="21598" y="19497"/>
                  </a:moveTo>
                  <a:lnTo>
                    <a:pt x="21598" y="21593"/>
                  </a:lnTo>
                  <a:lnTo>
                    <a:pt x="18478" y="21593"/>
                  </a:lnTo>
                  <a:lnTo>
                    <a:pt x="19156" y="21182"/>
                  </a:lnTo>
                  <a:cubicBezTo>
                    <a:pt x="19325" y="21074"/>
                    <a:pt x="19492" y="20961"/>
                    <a:pt x="19659" y="20847"/>
                  </a:cubicBezTo>
                  <a:cubicBezTo>
                    <a:pt x="19826" y="20734"/>
                    <a:pt x="19994" y="20618"/>
                    <a:pt x="20161" y="20501"/>
                  </a:cubicBezTo>
                  <a:lnTo>
                    <a:pt x="21178" y="19782"/>
                  </a:lnTo>
                  <a:close/>
                  <a:moveTo>
                    <a:pt x="16054" y="2"/>
                  </a:moveTo>
                  <a:cubicBezTo>
                    <a:pt x="16282" y="5"/>
                    <a:pt x="16510" y="12"/>
                    <a:pt x="16739" y="24"/>
                  </a:cubicBezTo>
                  <a:cubicBezTo>
                    <a:pt x="17655" y="71"/>
                    <a:pt x="18564" y="196"/>
                    <a:pt x="19453" y="397"/>
                  </a:cubicBezTo>
                  <a:cubicBezTo>
                    <a:pt x="20123" y="549"/>
                    <a:pt x="20778" y="750"/>
                    <a:pt x="21410" y="998"/>
                  </a:cubicBezTo>
                  <a:lnTo>
                    <a:pt x="21598" y="1077"/>
                  </a:lnTo>
                  <a:lnTo>
                    <a:pt x="21598" y="2320"/>
                  </a:lnTo>
                  <a:lnTo>
                    <a:pt x="21463" y="2256"/>
                  </a:lnTo>
                  <a:cubicBezTo>
                    <a:pt x="20721" y="1930"/>
                    <a:pt x="19940" y="1679"/>
                    <a:pt x="19136" y="1506"/>
                  </a:cubicBezTo>
                  <a:cubicBezTo>
                    <a:pt x="18326" y="1332"/>
                    <a:pt x="17498" y="1228"/>
                    <a:pt x="16666" y="1195"/>
                  </a:cubicBezTo>
                  <a:cubicBezTo>
                    <a:pt x="15830" y="1157"/>
                    <a:pt x="14993" y="1184"/>
                    <a:pt x="14162" y="1275"/>
                  </a:cubicBezTo>
                  <a:cubicBezTo>
                    <a:pt x="13331" y="1368"/>
                    <a:pt x="12509" y="1521"/>
                    <a:pt x="11706" y="1732"/>
                  </a:cubicBezTo>
                  <a:cubicBezTo>
                    <a:pt x="9284" y="2378"/>
                    <a:pt x="7049" y="3482"/>
                    <a:pt x="5157" y="4967"/>
                  </a:cubicBezTo>
                  <a:cubicBezTo>
                    <a:pt x="4534" y="5466"/>
                    <a:pt x="3960" y="6010"/>
                    <a:pt x="3442" y="6595"/>
                  </a:cubicBezTo>
                  <a:cubicBezTo>
                    <a:pt x="2923" y="7179"/>
                    <a:pt x="2468" y="7805"/>
                    <a:pt x="2085" y="8466"/>
                  </a:cubicBezTo>
                  <a:cubicBezTo>
                    <a:pt x="1698" y="9125"/>
                    <a:pt x="1389" y="9817"/>
                    <a:pt x="1164" y="10533"/>
                  </a:cubicBezTo>
                  <a:cubicBezTo>
                    <a:pt x="942" y="11252"/>
                    <a:pt x="829" y="11995"/>
                    <a:pt x="828" y="12741"/>
                  </a:cubicBezTo>
                  <a:cubicBezTo>
                    <a:pt x="829" y="13104"/>
                    <a:pt x="877" y="13465"/>
                    <a:pt x="970" y="13819"/>
                  </a:cubicBezTo>
                  <a:cubicBezTo>
                    <a:pt x="1068" y="14168"/>
                    <a:pt x="1208" y="14507"/>
                    <a:pt x="1388" y="14829"/>
                  </a:cubicBezTo>
                  <a:cubicBezTo>
                    <a:pt x="1476" y="14990"/>
                    <a:pt x="1575" y="15148"/>
                    <a:pt x="1679" y="15304"/>
                  </a:cubicBezTo>
                  <a:cubicBezTo>
                    <a:pt x="1783" y="15459"/>
                    <a:pt x="1896" y="15613"/>
                    <a:pt x="2013" y="15764"/>
                  </a:cubicBezTo>
                  <a:cubicBezTo>
                    <a:pt x="2250" y="16066"/>
                    <a:pt x="2513" y="16359"/>
                    <a:pt x="2786" y="16653"/>
                  </a:cubicBezTo>
                  <a:cubicBezTo>
                    <a:pt x="3058" y="16948"/>
                    <a:pt x="3345" y="17242"/>
                    <a:pt x="3622" y="17549"/>
                  </a:cubicBezTo>
                  <a:cubicBezTo>
                    <a:pt x="3762" y="17702"/>
                    <a:pt x="3900" y="17858"/>
                    <a:pt x="4038" y="18017"/>
                  </a:cubicBezTo>
                  <a:lnTo>
                    <a:pt x="4237" y="18246"/>
                  </a:lnTo>
                  <a:cubicBezTo>
                    <a:pt x="4303" y="18320"/>
                    <a:pt x="4365" y="18395"/>
                    <a:pt x="4433" y="18466"/>
                  </a:cubicBezTo>
                  <a:cubicBezTo>
                    <a:pt x="4957" y="19036"/>
                    <a:pt x="5519" y="19578"/>
                    <a:pt x="6114" y="20090"/>
                  </a:cubicBezTo>
                  <a:cubicBezTo>
                    <a:pt x="6406" y="20343"/>
                    <a:pt x="6704" y="20587"/>
                    <a:pt x="7008" y="20821"/>
                  </a:cubicBezTo>
                  <a:cubicBezTo>
                    <a:pt x="7313" y="21055"/>
                    <a:pt x="7623" y="21282"/>
                    <a:pt x="7945" y="21495"/>
                  </a:cubicBezTo>
                  <a:lnTo>
                    <a:pt x="8100" y="21593"/>
                  </a:lnTo>
                  <a:lnTo>
                    <a:pt x="5121" y="21593"/>
                  </a:lnTo>
                  <a:lnTo>
                    <a:pt x="4755" y="21266"/>
                  </a:lnTo>
                  <a:cubicBezTo>
                    <a:pt x="4440" y="20965"/>
                    <a:pt x="4145" y="20649"/>
                    <a:pt x="3871" y="20317"/>
                  </a:cubicBezTo>
                  <a:cubicBezTo>
                    <a:pt x="3600" y="19989"/>
                    <a:pt x="3341" y="19655"/>
                    <a:pt x="3100" y="19314"/>
                  </a:cubicBezTo>
                  <a:cubicBezTo>
                    <a:pt x="3038" y="19229"/>
                    <a:pt x="2979" y="19143"/>
                    <a:pt x="2919" y="19058"/>
                  </a:cubicBezTo>
                  <a:lnTo>
                    <a:pt x="2747" y="18810"/>
                  </a:lnTo>
                  <a:cubicBezTo>
                    <a:pt x="2637" y="18650"/>
                    <a:pt x="2522" y="18490"/>
                    <a:pt x="2407" y="18329"/>
                  </a:cubicBezTo>
                  <a:lnTo>
                    <a:pt x="1701" y="17341"/>
                  </a:lnTo>
                  <a:cubicBezTo>
                    <a:pt x="1465" y="17006"/>
                    <a:pt x="1231" y="16661"/>
                    <a:pt x="1013" y="16301"/>
                  </a:cubicBezTo>
                  <a:cubicBezTo>
                    <a:pt x="904" y="16122"/>
                    <a:pt x="799" y="15939"/>
                    <a:pt x="703" y="15751"/>
                  </a:cubicBezTo>
                  <a:cubicBezTo>
                    <a:pt x="606" y="15563"/>
                    <a:pt x="518" y="15372"/>
                    <a:pt x="439" y="15178"/>
                  </a:cubicBezTo>
                  <a:cubicBezTo>
                    <a:pt x="360" y="14984"/>
                    <a:pt x="293" y="14782"/>
                    <a:pt x="236" y="14580"/>
                  </a:cubicBezTo>
                  <a:cubicBezTo>
                    <a:pt x="209" y="14479"/>
                    <a:pt x="182" y="14378"/>
                    <a:pt x="161" y="14276"/>
                  </a:cubicBezTo>
                  <a:lnTo>
                    <a:pt x="128" y="14123"/>
                  </a:lnTo>
                  <a:lnTo>
                    <a:pt x="100" y="13970"/>
                  </a:lnTo>
                  <a:cubicBezTo>
                    <a:pt x="31" y="13563"/>
                    <a:pt x="-2" y="13152"/>
                    <a:pt x="1" y="12741"/>
                  </a:cubicBezTo>
                  <a:cubicBezTo>
                    <a:pt x="3" y="11937"/>
                    <a:pt x="97" y="11136"/>
                    <a:pt x="283" y="10349"/>
                  </a:cubicBezTo>
                  <a:cubicBezTo>
                    <a:pt x="466" y="9559"/>
                    <a:pt x="751" y="8790"/>
                    <a:pt x="1130" y="8057"/>
                  </a:cubicBezTo>
                  <a:cubicBezTo>
                    <a:pt x="1893" y="6592"/>
                    <a:pt x="3003" y="5281"/>
                    <a:pt x="4309" y="4165"/>
                  </a:cubicBezTo>
                  <a:cubicBezTo>
                    <a:pt x="4964" y="3608"/>
                    <a:pt x="5669" y="3098"/>
                    <a:pt x="6417" y="2641"/>
                  </a:cubicBezTo>
                  <a:cubicBezTo>
                    <a:pt x="8670" y="1254"/>
                    <a:pt x="11275" y="379"/>
                    <a:pt x="14002" y="95"/>
                  </a:cubicBezTo>
                  <a:cubicBezTo>
                    <a:pt x="14683" y="24"/>
                    <a:pt x="15368" y="-7"/>
                    <a:pt x="16054" y="2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rgbClr val="FFFFFF">
                    <a:alpha val="10000"/>
                  </a:srgb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rgbClr val="FFFFFF">
                    <a:alpha val="10000"/>
                  </a:srgbClr>
                </a:gs>
              </a:gsLst>
              <a:lin ang="12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6" name="Freeform: Shape 17"/>
            <p:cNvSpPr/>
            <p:nvPr/>
          </p:nvSpPr>
          <p:spPr>
            <a:xfrm flipH="1">
              <a:off x="-1" y="11956"/>
              <a:ext cx="12330232" cy="137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21599" y="20934"/>
                  </a:moveTo>
                  <a:lnTo>
                    <a:pt x="21599" y="21600"/>
                  </a:lnTo>
                  <a:lnTo>
                    <a:pt x="20677" y="21600"/>
                  </a:lnTo>
                  <a:lnTo>
                    <a:pt x="21106" y="21295"/>
                  </a:lnTo>
                  <a:close/>
                  <a:moveTo>
                    <a:pt x="9286" y="0"/>
                  </a:moveTo>
                  <a:lnTo>
                    <a:pt x="20246" y="0"/>
                  </a:lnTo>
                  <a:lnTo>
                    <a:pt x="20773" y="215"/>
                  </a:lnTo>
                  <a:cubicBezTo>
                    <a:pt x="20984" y="309"/>
                    <a:pt x="21193" y="407"/>
                    <a:pt x="21398" y="511"/>
                  </a:cubicBezTo>
                  <a:lnTo>
                    <a:pt x="21599" y="620"/>
                  </a:lnTo>
                  <a:lnTo>
                    <a:pt x="21599" y="1692"/>
                  </a:lnTo>
                  <a:lnTo>
                    <a:pt x="21480" y="1629"/>
                  </a:lnTo>
                  <a:cubicBezTo>
                    <a:pt x="20729" y="1260"/>
                    <a:pt x="19930" y="976"/>
                    <a:pt x="19103" y="786"/>
                  </a:cubicBezTo>
                  <a:cubicBezTo>
                    <a:pt x="18692" y="691"/>
                    <a:pt x="18276" y="616"/>
                    <a:pt x="17856" y="563"/>
                  </a:cubicBezTo>
                  <a:cubicBezTo>
                    <a:pt x="17439" y="510"/>
                    <a:pt x="17019" y="476"/>
                    <a:pt x="16599" y="462"/>
                  </a:cubicBezTo>
                  <a:cubicBezTo>
                    <a:pt x="16417" y="455"/>
                    <a:pt x="16232" y="452"/>
                    <a:pt x="16050" y="452"/>
                  </a:cubicBezTo>
                  <a:cubicBezTo>
                    <a:pt x="15387" y="452"/>
                    <a:pt x="14726" y="497"/>
                    <a:pt x="14071" y="586"/>
                  </a:cubicBezTo>
                  <a:cubicBezTo>
                    <a:pt x="13641" y="648"/>
                    <a:pt x="13223" y="723"/>
                    <a:pt x="12828" y="809"/>
                  </a:cubicBezTo>
                  <a:cubicBezTo>
                    <a:pt x="12401" y="903"/>
                    <a:pt x="11990" y="1011"/>
                    <a:pt x="11605" y="1126"/>
                  </a:cubicBezTo>
                  <a:cubicBezTo>
                    <a:pt x="11203" y="1247"/>
                    <a:pt x="10804" y="1383"/>
                    <a:pt x="10414" y="1531"/>
                  </a:cubicBezTo>
                  <a:cubicBezTo>
                    <a:pt x="10025" y="1680"/>
                    <a:pt x="9636" y="1845"/>
                    <a:pt x="9258" y="2021"/>
                  </a:cubicBezTo>
                  <a:cubicBezTo>
                    <a:pt x="8495" y="2376"/>
                    <a:pt x="7761" y="2779"/>
                    <a:pt x="7060" y="3228"/>
                  </a:cubicBezTo>
                  <a:cubicBezTo>
                    <a:pt x="6917" y="3321"/>
                    <a:pt x="6729" y="3444"/>
                    <a:pt x="6542" y="3575"/>
                  </a:cubicBezTo>
                  <a:cubicBezTo>
                    <a:pt x="6471" y="3623"/>
                    <a:pt x="6399" y="3674"/>
                    <a:pt x="6329" y="3724"/>
                  </a:cubicBezTo>
                  <a:lnTo>
                    <a:pt x="6286" y="3754"/>
                  </a:lnTo>
                  <a:cubicBezTo>
                    <a:pt x="6196" y="3817"/>
                    <a:pt x="6110" y="3881"/>
                    <a:pt x="6037" y="3936"/>
                  </a:cubicBezTo>
                  <a:cubicBezTo>
                    <a:pt x="5675" y="4207"/>
                    <a:pt x="5359" y="4462"/>
                    <a:pt x="5066" y="4715"/>
                  </a:cubicBezTo>
                  <a:cubicBezTo>
                    <a:pt x="4436" y="5257"/>
                    <a:pt x="3858" y="5846"/>
                    <a:pt x="3337" y="6477"/>
                  </a:cubicBezTo>
                  <a:cubicBezTo>
                    <a:pt x="3071" y="6802"/>
                    <a:pt x="2823" y="7133"/>
                    <a:pt x="2600" y="7461"/>
                  </a:cubicBezTo>
                  <a:cubicBezTo>
                    <a:pt x="2351" y="7837"/>
                    <a:pt x="2146" y="8179"/>
                    <a:pt x="1974" y="8508"/>
                  </a:cubicBezTo>
                  <a:cubicBezTo>
                    <a:pt x="1923" y="8600"/>
                    <a:pt x="1876" y="8694"/>
                    <a:pt x="1836" y="8776"/>
                  </a:cubicBezTo>
                  <a:lnTo>
                    <a:pt x="1769" y="8910"/>
                  </a:lnTo>
                  <a:lnTo>
                    <a:pt x="1705" y="9046"/>
                  </a:lnTo>
                  <a:lnTo>
                    <a:pt x="1695" y="9067"/>
                  </a:lnTo>
                  <a:cubicBezTo>
                    <a:pt x="1656" y="9155"/>
                    <a:pt x="1618" y="9237"/>
                    <a:pt x="1584" y="9322"/>
                  </a:cubicBezTo>
                  <a:cubicBezTo>
                    <a:pt x="1569" y="9356"/>
                    <a:pt x="1555" y="9390"/>
                    <a:pt x="1541" y="9425"/>
                  </a:cubicBezTo>
                  <a:cubicBezTo>
                    <a:pt x="1515" y="9488"/>
                    <a:pt x="1491" y="9545"/>
                    <a:pt x="1469" y="9604"/>
                  </a:cubicBezTo>
                  <a:lnTo>
                    <a:pt x="1469" y="9606"/>
                  </a:lnTo>
                  <a:cubicBezTo>
                    <a:pt x="1321" y="9981"/>
                    <a:pt x="1196" y="10365"/>
                    <a:pt x="1097" y="10753"/>
                  </a:cubicBezTo>
                  <a:cubicBezTo>
                    <a:pt x="897" y="11533"/>
                    <a:pt x="796" y="12331"/>
                    <a:pt x="796" y="13132"/>
                  </a:cubicBezTo>
                  <a:cubicBezTo>
                    <a:pt x="799" y="13528"/>
                    <a:pt x="843" y="13924"/>
                    <a:pt x="927" y="14313"/>
                  </a:cubicBezTo>
                  <a:cubicBezTo>
                    <a:pt x="1013" y="14697"/>
                    <a:pt x="1141" y="15073"/>
                    <a:pt x="1310" y="15433"/>
                  </a:cubicBezTo>
                  <a:cubicBezTo>
                    <a:pt x="1338" y="15496"/>
                    <a:pt x="1369" y="15557"/>
                    <a:pt x="1402" y="15623"/>
                  </a:cubicBezTo>
                  <a:cubicBezTo>
                    <a:pt x="1415" y="15648"/>
                    <a:pt x="1428" y="15674"/>
                    <a:pt x="1441" y="15700"/>
                  </a:cubicBezTo>
                  <a:lnTo>
                    <a:pt x="1476" y="15764"/>
                  </a:lnTo>
                  <a:cubicBezTo>
                    <a:pt x="1513" y="15832"/>
                    <a:pt x="1548" y="15897"/>
                    <a:pt x="1587" y="15960"/>
                  </a:cubicBezTo>
                  <a:cubicBezTo>
                    <a:pt x="1674" y="16114"/>
                    <a:pt x="1775" y="16270"/>
                    <a:pt x="1914" y="16472"/>
                  </a:cubicBezTo>
                  <a:cubicBezTo>
                    <a:pt x="2023" y="16631"/>
                    <a:pt x="2139" y="16786"/>
                    <a:pt x="2278" y="16968"/>
                  </a:cubicBezTo>
                  <a:cubicBezTo>
                    <a:pt x="2407" y="17136"/>
                    <a:pt x="2542" y="17301"/>
                    <a:pt x="2669" y="17456"/>
                  </a:cubicBezTo>
                  <a:cubicBezTo>
                    <a:pt x="2831" y="17651"/>
                    <a:pt x="3001" y="17849"/>
                    <a:pt x="3165" y="18041"/>
                  </a:cubicBezTo>
                  <a:cubicBezTo>
                    <a:pt x="3272" y="18166"/>
                    <a:pt x="3378" y="18290"/>
                    <a:pt x="3492" y="18424"/>
                  </a:cubicBezTo>
                  <a:cubicBezTo>
                    <a:pt x="3606" y="18559"/>
                    <a:pt x="3756" y="18736"/>
                    <a:pt x="3907" y="18919"/>
                  </a:cubicBezTo>
                  <a:cubicBezTo>
                    <a:pt x="3978" y="19006"/>
                    <a:pt x="4052" y="19099"/>
                    <a:pt x="4118" y="19182"/>
                  </a:cubicBezTo>
                  <a:cubicBezTo>
                    <a:pt x="4184" y="19265"/>
                    <a:pt x="4246" y="19342"/>
                    <a:pt x="4308" y="19418"/>
                  </a:cubicBezTo>
                  <a:cubicBezTo>
                    <a:pt x="4415" y="19553"/>
                    <a:pt x="4529" y="19688"/>
                    <a:pt x="4640" y="19818"/>
                  </a:cubicBezTo>
                  <a:lnTo>
                    <a:pt x="4704" y="19894"/>
                  </a:lnTo>
                  <a:lnTo>
                    <a:pt x="4736" y="19930"/>
                  </a:lnTo>
                  <a:cubicBezTo>
                    <a:pt x="4860" y="20071"/>
                    <a:pt x="4988" y="20216"/>
                    <a:pt x="5119" y="20354"/>
                  </a:cubicBezTo>
                  <a:cubicBezTo>
                    <a:pt x="5406" y="20661"/>
                    <a:pt x="5702" y="20952"/>
                    <a:pt x="5996" y="21220"/>
                  </a:cubicBezTo>
                  <a:lnTo>
                    <a:pt x="6436" y="21600"/>
                  </a:lnTo>
                  <a:lnTo>
                    <a:pt x="3945" y="21600"/>
                  </a:lnTo>
                  <a:lnTo>
                    <a:pt x="3649" y="21312"/>
                  </a:lnTo>
                  <a:cubicBezTo>
                    <a:pt x="3031" y="20669"/>
                    <a:pt x="2478" y="19972"/>
                    <a:pt x="2001" y="19228"/>
                  </a:cubicBezTo>
                  <a:cubicBezTo>
                    <a:pt x="691" y="17178"/>
                    <a:pt x="1" y="14847"/>
                    <a:pt x="0" y="12473"/>
                  </a:cubicBezTo>
                  <a:cubicBezTo>
                    <a:pt x="-1" y="6919"/>
                    <a:pt x="3694" y="2153"/>
                    <a:pt x="8962" y="117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rgbClr val="FFFFFF">
                    <a:alpha val="10000"/>
                  </a:srgb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rgbClr val="FFFFFF">
                    <a:alpha val="10000"/>
                  </a:srgbClr>
                </a:gs>
              </a:gsLst>
              <a:lin ang="12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7" name="Freeform: Shape 18"/>
            <p:cNvSpPr/>
            <p:nvPr/>
          </p:nvSpPr>
          <p:spPr>
            <a:xfrm flipH="1">
              <a:off x="-1" y="0"/>
              <a:ext cx="12477350" cy="1371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21599" y="20934"/>
                  </a:moveTo>
                  <a:lnTo>
                    <a:pt x="21599" y="21600"/>
                  </a:lnTo>
                  <a:lnTo>
                    <a:pt x="20677" y="21600"/>
                  </a:lnTo>
                  <a:lnTo>
                    <a:pt x="21106" y="21295"/>
                  </a:lnTo>
                  <a:close/>
                  <a:moveTo>
                    <a:pt x="9286" y="0"/>
                  </a:moveTo>
                  <a:lnTo>
                    <a:pt x="20246" y="0"/>
                  </a:lnTo>
                  <a:lnTo>
                    <a:pt x="20773" y="215"/>
                  </a:lnTo>
                  <a:cubicBezTo>
                    <a:pt x="20984" y="309"/>
                    <a:pt x="21193" y="407"/>
                    <a:pt x="21398" y="511"/>
                  </a:cubicBezTo>
                  <a:lnTo>
                    <a:pt x="21599" y="620"/>
                  </a:lnTo>
                  <a:lnTo>
                    <a:pt x="21599" y="1692"/>
                  </a:lnTo>
                  <a:lnTo>
                    <a:pt x="21480" y="1629"/>
                  </a:lnTo>
                  <a:cubicBezTo>
                    <a:pt x="20729" y="1260"/>
                    <a:pt x="19930" y="976"/>
                    <a:pt x="19103" y="786"/>
                  </a:cubicBezTo>
                  <a:cubicBezTo>
                    <a:pt x="18692" y="691"/>
                    <a:pt x="18276" y="616"/>
                    <a:pt x="17856" y="563"/>
                  </a:cubicBezTo>
                  <a:cubicBezTo>
                    <a:pt x="17439" y="510"/>
                    <a:pt x="17019" y="476"/>
                    <a:pt x="16599" y="462"/>
                  </a:cubicBezTo>
                  <a:cubicBezTo>
                    <a:pt x="16417" y="455"/>
                    <a:pt x="16232" y="452"/>
                    <a:pt x="16050" y="452"/>
                  </a:cubicBezTo>
                  <a:cubicBezTo>
                    <a:pt x="15387" y="452"/>
                    <a:pt x="14726" y="497"/>
                    <a:pt x="14071" y="586"/>
                  </a:cubicBezTo>
                  <a:cubicBezTo>
                    <a:pt x="13641" y="648"/>
                    <a:pt x="13223" y="723"/>
                    <a:pt x="12828" y="809"/>
                  </a:cubicBezTo>
                  <a:cubicBezTo>
                    <a:pt x="12401" y="903"/>
                    <a:pt x="11990" y="1011"/>
                    <a:pt x="11605" y="1126"/>
                  </a:cubicBezTo>
                  <a:cubicBezTo>
                    <a:pt x="11203" y="1247"/>
                    <a:pt x="10804" y="1383"/>
                    <a:pt x="10414" y="1531"/>
                  </a:cubicBezTo>
                  <a:cubicBezTo>
                    <a:pt x="10025" y="1680"/>
                    <a:pt x="9636" y="1845"/>
                    <a:pt x="9258" y="2021"/>
                  </a:cubicBezTo>
                  <a:cubicBezTo>
                    <a:pt x="8495" y="2376"/>
                    <a:pt x="7761" y="2779"/>
                    <a:pt x="7060" y="3228"/>
                  </a:cubicBezTo>
                  <a:cubicBezTo>
                    <a:pt x="6917" y="3321"/>
                    <a:pt x="6729" y="3444"/>
                    <a:pt x="6542" y="3575"/>
                  </a:cubicBezTo>
                  <a:cubicBezTo>
                    <a:pt x="6471" y="3623"/>
                    <a:pt x="6399" y="3674"/>
                    <a:pt x="6329" y="3724"/>
                  </a:cubicBezTo>
                  <a:lnTo>
                    <a:pt x="6286" y="3754"/>
                  </a:lnTo>
                  <a:cubicBezTo>
                    <a:pt x="6196" y="3817"/>
                    <a:pt x="6110" y="3881"/>
                    <a:pt x="6037" y="3936"/>
                  </a:cubicBezTo>
                  <a:cubicBezTo>
                    <a:pt x="5675" y="4207"/>
                    <a:pt x="5359" y="4462"/>
                    <a:pt x="5066" y="4715"/>
                  </a:cubicBezTo>
                  <a:cubicBezTo>
                    <a:pt x="4436" y="5257"/>
                    <a:pt x="3858" y="5846"/>
                    <a:pt x="3337" y="6477"/>
                  </a:cubicBezTo>
                  <a:cubicBezTo>
                    <a:pt x="3071" y="6802"/>
                    <a:pt x="2823" y="7133"/>
                    <a:pt x="2600" y="7461"/>
                  </a:cubicBezTo>
                  <a:cubicBezTo>
                    <a:pt x="2351" y="7837"/>
                    <a:pt x="2146" y="8179"/>
                    <a:pt x="1974" y="8508"/>
                  </a:cubicBezTo>
                  <a:cubicBezTo>
                    <a:pt x="1923" y="8600"/>
                    <a:pt x="1876" y="8694"/>
                    <a:pt x="1836" y="8776"/>
                  </a:cubicBezTo>
                  <a:lnTo>
                    <a:pt x="1769" y="8910"/>
                  </a:lnTo>
                  <a:lnTo>
                    <a:pt x="1705" y="9046"/>
                  </a:lnTo>
                  <a:lnTo>
                    <a:pt x="1695" y="9067"/>
                  </a:lnTo>
                  <a:cubicBezTo>
                    <a:pt x="1656" y="9155"/>
                    <a:pt x="1618" y="9237"/>
                    <a:pt x="1584" y="9322"/>
                  </a:cubicBezTo>
                  <a:cubicBezTo>
                    <a:pt x="1569" y="9356"/>
                    <a:pt x="1555" y="9390"/>
                    <a:pt x="1541" y="9425"/>
                  </a:cubicBezTo>
                  <a:cubicBezTo>
                    <a:pt x="1515" y="9488"/>
                    <a:pt x="1491" y="9545"/>
                    <a:pt x="1469" y="9604"/>
                  </a:cubicBezTo>
                  <a:lnTo>
                    <a:pt x="1469" y="9606"/>
                  </a:lnTo>
                  <a:cubicBezTo>
                    <a:pt x="1321" y="9981"/>
                    <a:pt x="1196" y="10365"/>
                    <a:pt x="1097" y="10753"/>
                  </a:cubicBezTo>
                  <a:cubicBezTo>
                    <a:pt x="897" y="11533"/>
                    <a:pt x="796" y="12331"/>
                    <a:pt x="796" y="13132"/>
                  </a:cubicBezTo>
                  <a:cubicBezTo>
                    <a:pt x="799" y="13528"/>
                    <a:pt x="843" y="13924"/>
                    <a:pt x="927" y="14313"/>
                  </a:cubicBezTo>
                  <a:cubicBezTo>
                    <a:pt x="1013" y="14697"/>
                    <a:pt x="1141" y="15073"/>
                    <a:pt x="1310" y="15433"/>
                  </a:cubicBezTo>
                  <a:cubicBezTo>
                    <a:pt x="1338" y="15496"/>
                    <a:pt x="1369" y="15557"/>
                    <a:pt x="1402" y="15623"/>
                  </a:cubicBezTo>
                  <a:cubicBezTo>
                    <a:pt x="1415" y="15648"/>
                    <a:pt x="1428" y="15674"/>
                    <a:pt x="1441" y="15700"/>
                  </a:cubicBezTo>
                  <a:lnTo>
                    <a:pt x="1476" y="15764"/>
                  </a:lnTo>
                  <a:cubicBezTo>
                    <a:pt x="1513" y="15832"/>
                    <a:pt x="1548" y="15897"/>
                    <a:pt x="1587" y="15960"/>
                  </a:cubicBezTo>
                  <a:cubicBezTo>
                    <a:pt x="1674" y="16114"/>
                    <a:pt x="1775" y="16270"/>
                    <a:pt x="1914" y="16472"/>
                  </a:cubicBezTo>
                  <a:cubicBezTo>
                    <a:pt x="2023" y="16631"/>
                    <a:pt x="2139" y="16786"/>
                    <a:pt x="2278" y="16968"/>
                  </a:cubicBezTo>
                  <a:cubicBezTo>
                    <a:pt x="2407" y="17136"/>
                    <a:pt x="2542" y="17301"/>
                    <a:pt x="2669" y="17456"/>
                  </a:cubicBezTo>
                  <a:cubicBezTo>
                    <a:pt x="2831" y="17651"/>
                    <a:pt x="3001" y="17849"/>
                    <a:pt x="3165" y="18041"/>
                  </a:cubicBezTo>
                  <a:cubicBezTo>
                    <a:pt x="3272" y="18166"/>
                    <a:pt x="3378" y="18290"/>
                    <a:pt x="3492" y="18424"/>
                  </a:cubicBezTo>
                  <a:cubicBezTo>
                    <a:pt x="3606" y="18559"/>
                    <a:pt x="3756" y="18736"/>
                    <a:pt x="3907" y="18919"/>
                  </a:cubicBezTo>
                  <a:cubicBezTo>
                    <a:pt x="3978" y="19006"/>
                    <a:pt x="4052" y="19099"/>
                    <a:pt x="4118" y="19182"/>
                  </a:cubicBezTo>
                  <a:cubicBezTo>
                    <a:pt x="4184" y="19265"/>
                    <a:pt x="4246" y="19342"/>
                    <a:pt x="4308" y="19418"/>
                  </a:cubicBezTo>
                  <a:cubicBezTo>
                    <a:pt x="4415" y="19553"/>
                    <a:pt x="4529" y="19688"/>
                    <a:pt x="4640" y="19818"/>
                  </a:cubicBezTo>
                  <a:lnTo>
                    <a:pt x="4704" y="19894"/>
                  </a:lnTo>
                  <a:lnTo>
                    <a:pt x="4736" y="19930"/>
                  </a:lnTo>
                  <a:cubicBezTo>
                    <a:pt x="4860" y="20071"/>
                    <a:pt x="4988" y="20216"/>
                    <a:pt x="5119" y="20354"/>
                  </a:cubicBezTo>
                  <a:cubicBezTo>
                    <a:pt x="5406" y="20661"/>
                    <a:pt x="5702" y="20952"/>
                    <a:pt x="5996" y="21220"/>
                  </a:cubicBezTo>
                  <a:lnTo>
                    <a:pt x="6436" y="21600"/>
                  </a:lnTo>
                  <a:lnTo>
                    <a:pt x="3945" y="21600"/>
                  </a:lnTo>
                  <a:lnTo>
                    <a:pt x="3649" y="21312"/>
                  </a:lnTo>
                  <a:cubicBezTo>
                    <a:pt x="3031" y="20669"/>
                    <a:pt x="2478" y="19972"/>
                    <a:pt x="2001" y="19228"/>
                  </a:cubicBezTo>
                  <a:cubicBezTo>
                    <a:pt x="691" y="17178"/>
                    <a:pt x="1" y="14847"/>
                    <a:pt x="0" y="12473"/>
                  </a:cubicBezTo>
                  <a:cubicBezTo>
                    <a:pt x="-1" y="6919"/>
                    <a:pt x="3694" y="2153"/>
                    <a:pt x="8962" y="117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rgbClr val="FFFFFF">
                    <a:alpha val="10000"/>
                  </a:srgbClr>
                </a:gs>
                <a:gs pos="16000">
                  <a:schemeClr val="accent6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  <a:gs pos="100000">
                  <a:srgbClr val="FFFFFF">
                    <a:alpha val="10000"/>
                  </a:srgbClr>
                </a:gs>
              </a:gsLst>
              <a:lin ang="120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119" name="Immagine 2" descr="Immagin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6927" y="11393144"/>
            <a:ext cx="3983777" cy="1218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magine 5" descr="Immagin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81654" y="11548970"/>
            <a:ext cx="4142833" cy="1054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magine 7" descr="Immagin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23386" y="11549897"/>
            <a:ext cx="3857577" cy="1045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magine 10" descr="Immagin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06612" y="2466353"/>
            <a:ext cx="4064407" cy="15391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" name="SISTEMI DI RIVELAZIONE AD ASPIRAZIONE"/>
          <p:cNvGrpSpPr/>
          <p:nvPr/>
        </p:nvGrpSpPr>
        <p:grpSpPr>
          <a:xfrm>
            <a:off x="10076426" y="3884109"/>
            <a:ext cx="10387800" cy="2293874"/>
            <a:chOff x="0" y="0"/>
            <a:chExt cx="10387798" cy="2293872"/>
          </a:xfrm>
        </p:grpSpPr>
        <p:sp>
          <p:nvSpPr>
            <p:cNvPr id="124" name="SISTEMI DI RIVELAZIONE AD ASPIRAZIONE"/>
            <p:cNvSpPr txBox="1"/>
            <p:nvPr/>
          </p:nvSpPr>
          <p:spPr>
            <a:xfrm>
              <a:off x="215900" y="139700"/>
              <a:ext cx="9955999" cy="1735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5700">
                  <a:solidFill>
                    <a:srgbClr val="A11801"/>
                  </a:solidFill>
                </a:defRPr>
              </a:lvl1pPr>
            </a:lstStyle>
            <a:p>
              <a:pPr/>
              <a:r>
                <a:t>SISTEMI DI RIVELAZIONE AD ASPIRAZIONE</a:t>
              </a:r>
            </a:p>
          </p:txBody>
        </p:sp>
        <p:pic>
          <p:nvPicPr>
            <p:cNvPr id="123" name="SISTEMI DI RIVELAZIONE AD ASPIRAZIONE SISTEMI DI RIVELAZIONE AD ASPIRAZIONE" descr="SISTEMI DI RIVELAZIONE AD ASPIRAZIONE SISTEMI DI RIVELAZIONE AD ASPIRAZION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387799" cy="22938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186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CasellaDiTesto 1"/>
          <p:cNvSpPr txBox="1"/>
          <p:nvPr/>
        </p:nvSpPr>
        <p:spPr>
          <a:xfrm>
            <a:off x="4648403" y="-1"/>
            <a:ext cx="19290251" cy="1276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4000">
                <a:solidFill>
                  <a:srgbClr val="203864"/>
                </a:solidFill>
              </a:defRPr>
            </a:pPr>
          </a:p>
          <a:p>
            <a:pPr>
              <a:defRPr b="1" sz="4400"/>
            </a:pPr>
            <a:r>
              <a:t>SERVER ROOM</a:t>
            </a:r>
          </a:p>
        </p:txBody>
      </p:sp>
      <p:pic>
        <p:nvPicPr>
          <p:cNvPr id="191" name="3 Server Room" descr="3 Server Room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6391461" y="3576916"/>
            <a:ext cx="15508102" cy="8767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3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50000">
                <p:cTn id="11" fill="hold" display="0">
                  <p:stCondLst>
                    <p:cond delay="indefinite"/>
                  </p:stCondLst>
                </p:cTn>
                <p:tgtEl>
                  <p:spTgt spid="191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9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rcRect l="17261" t="0" r="0" b="0"/>
          <a:stretch>
            <a:fillRect/>
          </a:stretch>
        </p:blipFill>
        <p:spPr>
          <a:xfrm>
            <a:off x="5661985" y="3444556"/>
            <a:ext cx="17056246" cy="610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ttangolo"/>
          <p:cNvSpPr/>
          <p:nvPr/>
        </p:nvSpPr>
        <p:spPr>
          <a:xfrm>
            <a:off x="-41841" y="-8621"/>
            <a:ext cx="4553913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195" name="X-Co-Logo-Stampa-WH.pdf" descr="X-Co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DSAmed -logo-bianco WH.pdf" descr="DSAmed -logo-bianco 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DAG-Logo-Stampa-WH.pdf" descr="DAG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DSBSecurity-Logo-Stampa-WH.pdf" descr="DSBSecurity-Logo-Stampa-WH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magine 1" descr="Immagine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745858" y="11373136"/>
            <a:ext cx="3390901" cy="146685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CasellaDiTesto 3"/>
          <p:cNvSpPr txBox="1"/>
          <p:nvPr/>
        </p:nvSpPr>
        <p:spPr>
          <a:xfrm>
            <a:off x="5768171" y="12017147"/>
            <a:ext cx="4462631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 algn="l">
              <a:buSzPct val="100000"/>
              <a:buFont typeface="Arial"/>
              <a:buChar char="•"/>
            </a:lvl1pPr>
          </a:lstStyle>
          <a:p>
            <a:pPr/>
            <a:r>
              <a:t>Estratto da UNI 9795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203" name="IL SISTEMA RILEVAZIONE INCENDIO AD ASPIRAZIONE IBRIDO: le origini"/>
          <p:cNvSpPr txBox="1"/>
          <p:nvPr/>
        </p:nvSpPr>
        <p:spPr>
          <a:xfrm>
            <a:off x="5968076" y="2234175"/>
            <a:ext cx="15725887" cy="644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b="1" sz="4200">
                <a:solidFill>
                  <a:srgbClr val="C00000"/>
                </a:solidFill>
              </a:defRPr>
            </a:lvl1pPr>
          </a:lstStyle>
          <a:p>
            <a:pPr/>
            <a:r>
              <a:t>IL SISTEMA RILEVAZIONE INCENDIO AD ASPIRAZIONE IBRIDO: le origini</a:t>
            </a:r>
          </a:p>
        </p:txBody>
      </p:sp>
      <p:sp>
        <p:nvSpPr>
          <p:cNvPr id="204" name="Nel 1911 Charles Thomson Rees Wilson, fisico scozzese, inventò la “camera a nebbia di espansione (Cloud Chamber)” per la quale fu insignito del Nobel nel 1927. Tale scoperta, che si rivelò basilare per l’individuazione di alcune particelle atomiche, cons"/>
          <p:cNvSpPr txBox="1"/>
          <p:nvPr/>
        </p:nvSpPr>
        <p:spPr>
          <a:xfrm>
            <a:off x="9563368" y="4757773"/>
            <a:ext cx="11244158" cy="546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914400">
              <a:defRPr sz="3400"/>
            </a:pPr>
            <a:r>
              <a:t>Nel 1911 Charles Thomson Rees Wilson, fisico scozzese,</a:t>
            </a:r>
            <a:r>
              <a:t> </a:t>
            </a:r>
            <a:endParaRPr>
              <a:solidFill>
                <a:srgbClr val="1B4267"/>
              </a:solidFill>
            </a:endParaRPr>
          </a:p>
          <a:p>
            <a:pPr algn="just" defTabSz="914400">
              <a:defRPr sz="3400"/>
            </a:pPr>
            <a:r>
              <a:t>inventò la “camera a nebbia di espansione” (Cloud Chamber)</a:t>
            </a:r>
            <a:r>
              <a:t> </a:t>
            </a:r>
          </a:p>
          <a:p>
            <a:pPr algn="just" defTabSz="914400">
              <a:defRPr sz="3400"/>
            </a:pPr>
            <a:r>
              <a:t>per la quale fu insignito del Nobel nel 1927.</a:t>
            </a:r>
            <a:r>
              <a:t> </a:t>
            </a:r>
          </a:p>
          <a:p>
            <a:pPr algn="just" defTabSz="914400">
              <a:defRPr sz="3400"/>
            </a:pPr>
            <a:r>
              <a:t>Tale scoperta, che si rivelò basilare per l’individuazione di</a:t>
            </a:r>
            <a:r>
              <a:t> </a:t>
            </a:r>
          </a:p>
          <a:p>
            <a:pPr algn="just" defTabSz="914400">
              <a:defRPr sz="3400"/>
            </a:pPr>
            <a:r>
              <a:t>alcune particelle atomiche, consta di </a:t>
            </a:r>
            <a:r>
              <a:rPr b="1"/>
              <a:t>una speciale camera</a:t>
            </a:r>
            <a:r>
              <a:rPr b="1"/>
              <a:t>  </a:t>
            </a:r>
            <a:endParaRPr b="1"/>
          </a:p>
          <a:p>
            <a:pPr algn="just" defTabSz="914400">
              <a:defRPr b="1" sz="3400"/>
            </a:pPr>
            <a:r>
              <a:t>che attraversata da una particella ionizzata condensa il</a:t>
            </a:r>
            <a:r>
              <a:t> </a:t>
            </a:r>
          </a:p>
          <a:p>
            <a:pPr algn="just" defTabSz="914400">
              <a:defRPr b="1" sz="3400"/>
            </a:pPr>
            <a:r>
              <a:t>vapore acqueo sugli ioni risultanti rendendo la scia della</a:t>
            </a:r>
            <a:r>
              <a:t> </a:t>
            </a:r>
          </a:p>
          <a:p>
            <a:pPr algn="just" defTabSz="914400">
              <a:defRPr b="1" sz="3400"/>
            </a:pPr>
            <a:r>
              <a:t>particella visibile</a:t>
            </a:r>
            <a:r>
              <a:t>.</a:t>
            </a:r>
            <a:endParaRPr>
              <a:solidFill>
                <a:srgbClr val="1B4267"/>
              </a:solidFill>
            </a:endParaRPr>
          </a:p>
          <a:p>
            <a:pPr algn="just" defTabSz="914400">
              <a:defRPr b="1" sz="3400"/>
            </a:pPr>
          </a:p>
          <a:p>
            <a:pPr algn="just" defTabSz="914400">
              <a:defRPr sz="3400"/>
            </a:pPr>
            <a:r>
              <a:t> (</a:t>
            </a:r>
            <a:r>
              <a:rPr i="1"/>
              <a:t>fonte Wikipedia</a:t>
            </a:r>
            <a:r>
              <a:t>)</a:t>
            </a:r>
          </a:p>
        </p:txBody>
      </p:sp>
      <p:pic>
        <p:nvPicPr>
          <p:cNvPr id="205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427" y="9696749"/>
            <a:ext cx="2888765" cy="838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4034" y="10845551"/>
            <a:ext cx="3121152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034" y="11946559"/>
            <a:ext cx="3121152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tangle 7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1" name="Freeform: Shape 9"/>
          <p:cNvSpPr/>
          <p:nvPr/>
        </p:nvSpPr>
        <p:spPr>
          <a:xfrm>
            <a:off x="-1" y="0"/>
            <a:ext cx="11306878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2" name="CasellaDiTesto 2"/>
          <p:cNvSpPr txBox="1"/>
          <p:nvPr/>
        </p:nvSpPr>
        <p:spPr>
          <a:xfrm>
            <a:off x="1770452" y="4388203"/>
            <a:ext cx="6762562" cy="7817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indent="-228600" algn="l" defTabSz="9144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4000"/>
            </a:lvl1pPr>
          </a:lstStyle>
          <a:p>
            <a:pPr/>
            <a:r>
              <a:t>PRINCIPIO FUNZIONAMENTO CAMERA A NEBBIA</a:t>
            </a:r>
          </a:p>
        </p:txBody>
      </p:sp>
      <p:pic>
        <p:nvPicPr>
          <p:cNvPr id="213" name="Making Clouds in a Bottle" descr="Making Clouds in a Bottle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890914" y="2265384"/>
            <a:ext cx="12310283" cy="9232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33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50000">
                <p:cTn id="11" fill="hold" display="0">
                  <p:stCondLst>
                    <p:cond delay="indefinite"/>
                  </p:stCondLst>
                </p:cTn>
                <p:tgtEl>
                  <p:spTgt spid="213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1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ARATTERISTICHE PRINCIPALI"/>
          <p:cNvSpPr txBox="1"/>
          <p:nvPr/>
        </p:nvSpPr>
        <p:spPr>
          <a:xfrm>
            <a:off x="4862270" y="1547563"/>
            <a:ext cx="11858408" cy="664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b="1" sz="4400">
                <a:solidFill>
                  <a:srgbClr val="C00000"/>
                </a:solidFill>
              </a:defRPr>
            </a:lvl1pPr>
          </a:lstStyle>
          <a:p>
            <a:pPr/>
            <a:r>
              <a:t>CARATTERISTICHE PRINCIPALI</a:t>
            </a:r>
          </a:p>
        </p:txBody>
      </p:sp>
      <p:sp>
        <p:nvSpPr>
          <p:cNvPr id="216" name="il primo e unico sistema di rilevazione ad aspirazione combinato per la segnalazione di fuoco e fumo.…"/>
          <p:cNvSpPr txBox="1"/>
          <p:nvPr/>
        </p:nvSpPr>
        <p:spPr>
          <a:xfrm>
            <a:off x="5130798" y="4015771"/>
            <a:ext cx="16399992" cy="3878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85750" indent="-285750" algn="l" defTabSz="914400">
              <a:buSzPct val="100000"/>
              <a:buFont typeface="Calibri"/>
              <a:buChar char="➢"/>
              <a:defRPr b="1" sz="3000"/>
            </a:pPr>
            <a:r>
              <a:t>il primo e unico sistema di rilevazione ad aspirazione combinato per la segnalazione di fuoco e fumo.</a:t>
            </a:r>
          </a:p>
          <a:p>
            <a:pPr marL="285750" indent="-285750" algn="l" defTabSz="914400">
              <a:buSzPct val="100000"/>
              <a:buFont typeface="Calibri"/>
              <a:buChar char="➢"/>
              <a:defRPr b="1" sz="3000"/>
            </a:pPr>
            <a:r>
              <a:t>tecnologia primaria di rilevazione fuoco</a:t>
            </a:r>
            <a:r>
              <a:t> </a:t>
            </a:r>
          </a:p>
          <a:p>
            <a:pPr marL="285750" indent="-285750" algn="l" defTabSz="914400">
              <a:buSzPct val="100000"/>
              <a:buFont typeface="Calibri"/>
              <a:buChar char="➢"/>
              <a:defRPr b="1" sz="3000"/>
            </a:pPr>
            <a:r>
              <a:t>tecnologia secondaria di rilevazione fumo</a:t>
            </a:r>
          </a:p>
          <a:p>
            <a:pPr marL="285750" indent="-285750" algn="l" defTabSz="914400">
              <a:buSzPct val="100000"/>
              <a:buFont typeface="Calibri"/>
              <a:buChar char="➢"/>
              <a:defRPr b="1" sz="3000"/>
            </a:pPr>
            <a:r>
              <a:t>algoritmo HYBRID SMART SIGNAL per identificare gli allarmi desiderati ed eliminare i falsi.</a:t>
            </a:r>
            <a:endParaRPr>
              <a:solidFill>
                <a:srgbClr val="1A4166"/>
              </a:solidFill>
            </a:endParaRPr>
          </a:p>
          <a:p>
            <a:pPr marL="285750" indent="-285750" algn="l" defTabSz="914400">
              <a:buSzPct val="100000"/>
              <a:buFont typeface="Calibri"/>
              <a:buChar char="➢"/>
              <a:defRPr b="1" sz="3000"/>
            </a:pPr>
            <a:r>
              <a:t>display LCD multi funzioni touch screen a colori</a:t>
            </a:r>
          </a:p>
          <a:p>
            <a:pPr marL="285750" indent="-285750" algn="l" defTabSz="914400">
              <a:buSzPct val="100000"/>
              <a:buFont typeface="Calibri"/>
              <a:buChar char="➢"/>
              <a:defRPr b="1" sz="3000"/>
            </a:pPr>
            <a:r>
              <a:t>web server per gestione remota</a:t>
            </a:r>
          </a:p>
          <a:p>
            <a:pPr marL="285750" indent="-285750" algn="l" defTabSz="914400">
              <a:buSzPct val="100000"/>
              <a:buFont typeface="Calibri"/>
              <a:buChar char="➢"/>
              <a:defRPr b="1" sz="3000"/>
            </a:pPr>
            <a:r>
              <a:t>possibilità di connettere fino a 6 telecamere IP per la supervisione</a:t>
            </a:r>
            <a:r>
              <a:t> </a:t>
            </a:r>
          </a:p>
        </p:txBody>
      </p:sp>
      <p:pic>
        <p:nvPicPr>
          <p:cNvPr id="217" name="Immagine 9" descr="Immagine 9"/>
          <p:cNvPicPr>
            <a:picLocks noChangeAspect="1"/>
          </p:cNvPicPr>
          <p:nvPr/>
        </p:nvPicPr>
        <p:blipFill>
          <a:blip r:embed="rId2">
            <a:extLst/>
          </a:blip>
          <a:srcRect l="25542" t="12447" r="27658" b="9635"/>
          <a:stretch>
            <a:fillRect/>
          </a:stretch>
        </p:blipFill>
        <p:spPr>
          <a:xfrm>
            <a:off x="19955931" y="5828370"/>
            <a:ext cx="3241762" cy="5397376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istema di aspirazione Hybrid - aggancio con Circus Hybrid Italian"/>
          <p:cNvSpPr txBox="1"/>
          <p:nvPr/>
        </p:nvSpPr>
        <p:spPr>
          <a:xfrm>
            <a:off x="5375500" y="10559520"/>
            <a:ext cx="6802119" cy="4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Sistema di aspirazione Hybrid - Circus Hybrid Italian</a:t>
            </a:r>
          </a:p>
        </p:txBody>
      </p:sp>
      <p:sp>
        <p:nvSpPr>
          <p:cNvPr id="219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220" name="X-Co-Logo-Stampa-WH.pdf" descr="X-Co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DSAmed -logo-bianco WH.pdf" descr="DSAmed -logo-bianco 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2427" y="9696749"/>
            <a:ext cx="2888765" cy="838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DAG-Logo-Stampa-WH.pdf" descr="DAG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4034" y="10845551"/>
            <a:ext cx="3121152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SBSecurity-Logo-Stampa-WH.pdf" descr="DSBSecurity-Logo-Stampa-WH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4034" y="11946559"/>
            <a:ext cx="3121152" cy="857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226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CasellaDiTesto 1"/>
          <p:cNvSpPr txBox="1"/>
          <p:nvPr/>
        </p:nvSpPr>
        <p:spPr>
          <a:xfrm>
            <a:off x="5455225" y="0"/>
            <a:ext cx="13445267" cy="1223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>
              <a:defRPr sz="4000">
                <a:solidFill>
                  <a:srgbClr val="203864"/>
                </a:solidFill>
              </a:defRPr>
            </a:pPr>
          </a:p>
          <a:p>
            <a:pPr algn="l">
              <a:defRPr sz="4000">
                <a:solidFill>
                  <a:srgbClr val="203864"/>
                </a:solidFill>
              </a:defRPr>
            </a:pPr>
            <a:r>
              <a:t>CIRRUS HYBRID ITALIAN</a:t>
            </a:r>
          </a:p>
        </p:txBody>
      </p:sp>
      <p:pic>
        <p:nvPicPr>
          <p:cNvPr id="231" name="Cirrus Hybrid Ita.mov" descr="Cirrus Hybrid Ita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5846981" y="3290046"/>
            <a:ext cx="16096627" cy="905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72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50000">
                <p:cTn id="11" fill="hold" display="0">
                  <p:stCondLst>
                    <p:cond delay="indefinite"/>
                  </p:stCondLst>
                </p:cTn>
                <p:tgtEl>
                  <p:spTgt spid="231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76009" y="2300653"/>
            <a:ext cx="15133156" cy="3272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9879" y="6103725"/>
            <a:ext cx="12254599" cy="5414522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236" name="X-Co-Logo-Stampa-WH.pdf" descr="X-Co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SAmed -logo-bianco WH.pdf" descr="DSAmed -logo-bianco 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2427" y="9696749"/>
            <a:ext cx="2888765" cy="838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AG-Logo-Stampa-WH.pdf" descr="DAG-Logo-Stampa-WH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4034" y="10845551"/>
            <a:ext cx="3121152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SBSecurity-Logo-Stampa-WH.pdf" descr="DSBSecurity-Logo-Stampa-WH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4034" y="11946559"/>
            <a:ext cx="3121152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magine 2" descr="Immagin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327046" y="11864909"/>
            <a:ext cx="3390901" cy="1466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243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3571" y="2830971"/>
            <a:ext cx="17749171" cy="8027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DSBSecurity-Logo-Stampa-WH.pdf" descr="DSBSecurity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4034" y="11946559"/>
            <a:ext cx="3121152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DAG-Logo-Stampa-WH.pdf" descr="DAG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034" y="10845551"/>
            <a:ext cx="3121152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DSAmed -logo-bianco WH.pdf" descr="DSAmed -logo-bianco 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2427" y="9696749"/>
            <a:ext cx="2888765" cy="838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X-Co-Logo-Stampa-WH.pdf" descr="X-Co-Logo-Stampa-WH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magine 2" descr="Immagin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327046" y="11864909"/>
            <a:ext cx="3390901" cy="1466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Rettangolo 1"/>
          <p:cNvSpPr txBox="1"/>
          <p:nvPr/>
        </p:nvSpPr>
        <p:spPr>
          <a:xfrm>
            <a:off x="5641540" y="1546477"/>
            <a:ext cx="15863992" cy="663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b="1" sz="4500">
                <a:solidFill>
                  <a:srgbClr val="C00000"/>
                </a:solidFill>
              </a:defRPr>
            </a:lvl1pPr>
          </a:lstStyle>
          <a:p>
            <a:pPr/>
            <a:r>
              <a:t>LA VELOCITA’ DIPENDE DALL’ AUTO O DALLA STRADA?</a:t>
            </a:r>
          </a:p>
        </p:txBody>
      </p:sp>
      <p:pic>
        <p:nvPicPr>
          <p:cNvPr id="251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5877" y="3487515"/>
            <a:ext cx="8754759" cy="4982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0189" y="9584790"/>
            <a:ext cx="1966267" cy="746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magine 3" descr="Immagin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9046" y="9468662"/>
            <a:ext cx="14052891" cy="2747013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255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DSAmed -logo-bianco WH.pdf" descr="DSAmed -logo-bianco WH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2427" y="9696749"/>
            <a:ext cx="2888765" cy="838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DAG-Logo-Stampa-WH.pdf" descr="DAG-Logo-Stampa-WH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4034" y="10845551"/>
            <a:ext cx="3121152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DSBSecurity-Logo-Stampa-WH.pdf" descr="DSBSecurity-Logo-Stampa-WH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74034" y="11946559"/>
            <a:ext cx="3121152" cy="857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261" name="X-Co-Logo-Stampa-WH.pdf" descr="X-Co-Logo-Stampa-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DSAmed -logo-bianco WH.pdf" descr="DSAmed -logo-bianco 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427" y="9696749"/>
            <a:ext cx="2888765" cy="838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DAG-Logo-Stampa-WH.pdf" descr="DAG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034" y="10845551"/>
            <a:ext cx="3121152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DSBSecurity-Logo-Stampa-WH.pdf" descr="DSBSecurity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4034" y="11946559"/>
            <a:ext cx="3121152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magine 1" descr="Immagine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22813" y="2260187"/>
            <a:ext cx="17808110" cy="9596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ISTEMI DI RIVELAZIONE DI FUMO  AD ASPIRAZIONE E CAMPIONAMENTO…"/>
          <p:cNvSpPr txBox="1"/>
          <p:nvPr/>
        </p:nvSpPr>
        <p:spPr>
          <a:xfrm>
            <a:off x="7018059" y="3047653"/>
            <a:ext cx="14129310" cy="711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b="1" sz="6000">
                <a:solidFill>
                  <a:srgbClr val="C00000"/>
                </a:solidFill>
              </a:defRPr>
            </a:pPr>
            <a:r>
              <a:t>SISTEMI DI RIVELAZIONE AD ASPIRAZIONE</a:t>
            </a:r>
            <a:endParaRPr>
              <a:solidFill>
                <a:srgbClr val="3483CA"/>
              </a:solidFill>
            </a:endParaRPr>
          </a:p>
          <a:p>
            <a:pPr defTabSz="914400">
              <a:defRPr b="1" sz="3600">
                <a:solidFill>
                  <a:srgbClr val="C00000"/>
                </a:solidFill>
              </a:defRPr>
            </a:pPr>
          </a:p>
          <a:p>
            <a:pPr defTabSz="914400">
              <a:defRPr b="1" sz="3600">
                <a:solidFill>
                  <a:srgbClr val="C00000"/>
                </a:solidFill>
              </a:defRPr>
            </a:pPr>
          </a:p>
          <a:p>
            <a:pPr defTabSz="914400">
              <a:defRPr b="1" sz="4900">
                <a:solidFill>
                  <a:srgbClr val="C00000"/>
                </a:solidFill>
              </a:defRPr>
            </a:pPr>
          </a:p>
          <a:p>
            <a:pPr algn="l" defTabSz="914400">
              <a:defRPr b="1" sz="4900"/>
            </a:pPr>
            <a:r>
              <a:t>PROGETTAZIONE, INSTALLAZIONE ED ESERCIZIO</a:t>
            </a:r>
            <a:endParaRPr sz="4000"/>
          </a:p>
          <a:p>
            <a:pPr defTabSz="914400">
              <a:defRPr b="1" sz="4000"/>
            </a:pPr>
          </a:p>
          <a:p>
            <a:pPr defTabSz="914400">
              <a:defRPr b="1" sz="4000"/>
            </a:pPr>
          </a:p>
          <a:p>
            <a:pPr defTabSz="914400">
              <a:defRPr b="1" sz="4000"/>
            </a:pPr>
          </a:p>
          <a:p>
            <a:pPr lvl="3" algn="l" defTabSz="914400">
              <a:defRPr b="1" sz="3600"/>
            </a:pPr>
            <a:r>
              <a:t>     - VECCHIA NORMA UNI 9795 - </a:t>
            </a:r>
            <a:r>
              <a:rPr b="0"/>
              <a:t>da pagina 29 a pagina 31</a:t>
            </a:r>
            <a:endParaRPr>
              <a:solidFill>
                <a:srgbClr val="1C456C"/>
              </a:solidFill>
            </a:endParaRPr>
          </a:p>
          <a:p>
            <a:pPr algn="l" defTabSz="914400">
              <a:defRPr sz="3600"/>
            </a:pPr>
          </a:p>
          <a:p>
            <a:pPr algn="l" defTabSz="914400">
              <a:defRPr b="1" sz="3600"/>
            </a:pPr>
            <a:r>
              <a:t>     - NUOVA NORMA UNI 9795 - </a:t>
            </a:r>
            <a:r>
              <a:rPr b="0"/>
              <a:t>da pagina 55 a pagina 72</a:t>
            </a:r>
          </a:p>
        </p:txBody>
      </p:sp>
      <p:sp>
        <p:nvSpPr>
          <p:cNvPr id="128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129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268" name="Immagine 2" descr="Immagin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7660" y="2976496"/>
            <a:ext cx="10861687" cy="8358830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* fa eccezione un unico ambiente MAX 20 mq"/>
          <p:cNvSpPr txBox="1"/>
          <p:nvPr/>
        </p:nvSpPr>
        <p:spPr>
          <a:xfrm>
            <a:off x="8314827" y="12182930"/>
            <a:ext cx="10272742" cy="402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* fa eccezione un unico ambiente MAX 20 mq</a:t>
            </a:r>
          </a:p>
        </p:txBody>
      </p:sp>
      <p:pic>
        <p:nvPicPr>
          <p:cNvPr id="270" name="X-Co-Logo-Stampa-WH.pdf" descr="X-Co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DSAmed -logo-bianco WH.pdf" descr="DSAmed -logo-bianco 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431" y="9124505"/>
            <a:ext cx="2888764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DAG-Logo-Stampa-WH.pdf" descr="DAG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3447" y="10523663"/>
            <a:ext cx="3121152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DSBSecurity-Logo-Stampa-WH.pdf" descr="DSBSecurity-Logo-Stampa-WH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3447" y="11776674"/>
            <a:ext cx="3121152" cy="857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ttangolo 2"/>
          <p:cNvSpPr txBox="1"/>
          <p:nvPr/>
        </p:nvSpPr>
        <p:spPr>
          <a:xfrm>
            <a:off x="1657803" y="2988599"/>
            <a:ext cx="20011657" cy="1362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defRPr b="1" sz="4500">
                <a:solidFill>
                  <a:srgbClr val="C00000"/>
                </a:solidFill>
              </a:defRPr>
            </a:pPr>
            <a:r>
              <a:t>UNO TRA I PIU’ IMPORTANTI VANTAGGI DI UN SISTEMA DI ASPIRAZIONE :</a:t>
            </a:r>
          </a:p>
          <a:p>
            <a:pPr algn="l" defTabSz="914400">
              <a:defRPr b="1" sz="4500">
                <a:solidFill>
                  <a:srgbClr val="C00000"/>
                </a:solidFill>
              </a:defRPr>
            </a:pPr>
            <a:r>
              <a:t>FACILITA’ E COSTI RIDOTTI DI MANUTENZIONE</a:t>
            </a:r>
          </a:p>
        </p:txBody>
      </p:sp>
      <p:pic>
        <p:nvPicPr>
          <p:cNvPr id="276" name="Immagine 5" descr="Immagin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25996" y="6047313"/>
            <a:ext cx="13229787" cy="4568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40686" y="6879063"/>
            <a:ext cx="3417059" cy="1720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ttangolo 2"/>
          <p:cNvSpPr txBox="1"/>
          <p:nvPr/>
        </p:nvSpPr>
        <p:spPr>
          <a:xfrm>
            <a:off x="6458977" y="1997999"/>
            <a:ext cx="8403282" cy="798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914400">
              <a:defRPr b="1" sz="5600">
                <a:solidFill>
                  <a:srgbClr val="C00000"/>
                </a:solidFill>
              </a:defRPr>
            </a:lvl1pPr>
          </a:lstStyle>
          <a:p>
            <a:pPr/>
            <a:r>
              <a:t>ACCESSORI ASPIRAZIONE</a:t>
            </a:r>
          </a:p>
        </p:txBody>
      </p:sp>
      <p:sp>
        <p:nvSpPr>
          <p:cNvPr id="280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281" name="X-Co-Logo-Stampa-WH.pdf" descr="X-Co-Logo-Stampa-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DSAmed -logo-bianco WH.pdf" descr="DSAmed -logo-bianco 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427" y="9696749"/>
            <a:ext cx="2888765" cy="838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DAG-Logo-Stampa-WH.pdf" descr="DAG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034" y="10845551"/>
            <a:ext cx="3121152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DSBSecurity-Logo-Stampa-WH.pdf" descr="DSBSecurity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4034" y="11946559"/>
            <a:ext cx="3121152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Estratto da Presentazione completa 01082022.jpg" descr="Estratto da Presentazione completa 0108202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91326" y="4514424"/>
            <a:ext cx="16344174" cy="7074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frizz 15.jpg" descr="frizz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2533" y="2541964"/>
            <a:ext cx="13836277" cy="12181508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289" name="DSAmed -logo-bianco WH.pdf" descr="DSAmed -logo-bianco 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427" y="9696749"/>
            <a:ext cx="2888765" cy="838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DAG-Logo-Stampa-WH.pdf" descr="DAG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4034" y="10845551"/>
            <a:ext cx="3121152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DSBSecurity-Logo-Stampa-WH.pdf" descr="DSBSecurity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4034" y="11946559"/>
            <a:ext cx="3121152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X-Co-Logo-Stampa-WH.pdf" descr="X-Co-Logo-Stampa-WH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ISTEMI DI RIVELAZIONE DI FUMO  AD ASPIRAZIONE E CAMPIONAMENTO…"/>
          <p:cNvSpPr txBox="1"/>
          <p:nvPr/>
        </p:nvSpPr>
        <p:spPr>
          <a:xfrm>
            <a:off x="7018059" y="3327052"/>
            <a:ext cx="14129310" cy="6553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b="1" sz="6000">
                <a:solidFill>
                  <a:srgbClr val="C00000"/>
                </a:solidFill>
              </a:defRPr>
            </a:pPr>
            <a:r>
              <a:t>SISTEMI RILEVAZIONE INCENDIO VIA RADIO</a:t>
            </a:r>
            <a:endParaRPr>
              <a:solidFill>
                <a:srgbClr val="3483CA"/>
              </a:solidFill>
            </a:endParaRPr>
          </a:p>
          <a:p>
            <a:pPr defTabSz="914400">
              <a:defRPr b="1" sz="3600">
                <a:solidFill>
                  <a:srgbClr val="C00000"/>
                </a:solidFill>
              </a:defRPr>
            </a:pPr>
          </a:p>
          <a:p>
            <a:pPr defTabSz="914400">
              <a:defRPr b="1" sz="3600">
                <a:solidFill>
                  <a:srgbClr val="C00000"/>
                </a:solidFill>
              </a:defRPr>
            </a:pPr>
          </a:p>
          <a:p>
            <a:pPr defTabSz="914400">
              <a:defRPr b="1" sz="4900">
                <a:solidFill>
                  <a:srgbClr val="C00000"/>
                </a:solidFill>
              </a:defRPr>
            </a:pPr>
          </a:p>
          <a:p>
            <a:pPr algn="l" defTabSz="914400">
              <a:defRPr b="1" sz="4900"/>
            </a:pPr>
            <a:r>
              <a:t>NORMATIVE DI RIFERIMENTO</a:t>
            </a:r>
            <a:endParaRPr sz="4000"/>
          </a:p>
          <a:p>
            <a:pPr defTabSz="914400">
              <a:defRPr b="1" sz="4000"/>
            </a:pPr>
          </a:p>
          <a:p>
            <a:pPr defTabSz="914400">
              <a:defRPr b="1" sz="4000"/>
            </a:pPr>
          </a:p>
          <a:p>
            <a:pPr defTabSz="914400">
              <a:defRPr b="1" sz="4000"/>
            </a:pPr>
          </a:p>
          <a:p>
            <a:pPr lvl="3" algn="l" defTabSz="914400">
              <a:defRPr b="1" sz="3600"/>
            </a:pPr>
            <a:r>
              <a:t>     - VECCHIA NORMA UNI 9795</a:t>
            </a:r>
            <a:endParaRPr>
              <a:solidFill>
                <a:srgbClr val="1C456C"/>
              </a:solidFill>
            </a:endParaRPr>
          </a:p>
          <a:p>
            <a:pPr algn="l" defTabSz="914400">
              <a:defRPr b="1" sz="3600"/>
            </a:pPr>
            <a:r>
              <a:t>     - EN54-24 e EN54-18</a:t>
            </a:r>
          </a:p>
        </p:txBody>
      </p:sp>
      <p:sp>
        <p:nvSpPr>
          <p:cNvPr id="295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296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ISTEMI DI RIVELAZIONE DI FUMO  AD ASPIRAZIONE E CAMPIONAMENTO…"/>
          <p:cNvSpPr txBox="1"/>
          <p:nvPr/>
        </p:nvSpPr>
        <p:spPr>
          <a:xfrm>
            <a:off x="5364561" y="1715077"/>
            <a:ext cx="16508783" cy="8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b="1" sz="5800">
                <a:solidFill>
                  <a:srgbClr val="C00000"/>
                </a:solidFill>
              </a:defRPr>
            </a:lvl1pPr>
          </a:lstStyle>
          <a:p>
            <a:pPr/>
            <a:r>
              <a:t>Sensore via radio ottico, termico, multicriterio</a:t>
            </a:r>
          </a:p>
        </p:txBody>
      </p:sp>
      <p:sp>
        <p:nvSpPr>
          <p:cNvPr id="302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303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Estratto da Presentazione completa 01082022.jpg" descr="Estratto da Presentazione completa 01082022.jpg"/>
          <p:cNvPicPr>
            <a:picLocks noChangeAspect="1"/>
          </p:cNvPicPr>
          <p:nvPr/>
        </p:nvPicPr>
        <p:blipFill>
          <a:blip r:embed="rId6">
            <a:extLst/>
          </a:blip>
          <a:srcRect l="0" t="11416" r="0" b="0"/>
          <a:stretch>
            <a:fillRect/>
          </a:stretch>
        </p:blipFill>
        <p:spPr>
          <a:xfrm>
            <a:off x="5208675" y="4223839"/>
            <a:ext cx="18294701" cy="7929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ISTEMI DI RIVELAZIONE DI FUMO  AD ASPIRAZIONE E CAMPIONAMENTO…"/>
          <p:cNvSpPr txBox="1"/>
          <p:nvPr/>
        </p:nvSpPr>
        <p:spPr>
          <a:xfrm>
            <a:off x="5516962" y="2122878"/>
            <a:ext cx="14129309" cy="850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b="1" sz="5900">
                <a:solidFill>
                  <a:srgbClr val="C00000"/>
                </a:solidFill>
              </a:defRPr>
            </a:lvl1pPr>
          </a:lstStyle>
          <a:p>
            <a:pPr/>
            <a:r>
              <a:t>Pulsante via radio</a:t>
            </a:r>
          </a:p>
        </p:txBody>
      </p:sp>
      <p:sp>
        <p:nvSpPr>
          <p:cNvPr id="310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311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Estratto da Presentazione completa 01082022.jpg" descr="Estratto da Presentazione completa 0108202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1484" y="4290297"/>
            <a:ext cx="19888841" cy="75620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ISTEMI DI RIVELAZIONE DI FUMO  AD ASPIRAZIONE E CAMPIONAMENTO…"/>
          <p:cNvSpPr txBox="1"/>
          <p:nvPr/>
        </p:nvSpPr>
        <p:spPr>
          <a:xfrm>
            <a:off x="9784161" y="1456786"/>
            <a:ext cx="8998612" cy="912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b="1" sz="6400">
                <a:solidFill>
                  <a:srgbClr val="C00000"/>
                </a:solidFill>
              </a:defRPr>
            </a:lvl1pPr>
          </a:lstStyle>
          <a:p>
            <a:pPr/>
            <a:r>
              <a:t>Moduli radio flessibili</a:t>
            </a:r>
          </a:p>
        </p:txBody>
      </p:sp>
      <p:sp>
        <p:nvSpPr>
          <p:cNvPr id="318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319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Estratto da Presentazione completa 01082022.jpg" descr="Estratto da Presentazione completa 0108202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63264" y="2828550"/>
            <a:ext cx="16953356" cy="10044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326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Estratto da Presentazione completa 01082022.jpg" descr="Estratto da Presentazione completa 0108202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59817" y="2651199"/>
            <a:ext cx="18686379" cy="896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333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Estratto da Presentazione completa 01082022.jpg" descr="Estratto da Presentazione completa 0108202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78789" y="1218095"/>
            <a:ext cx="18351502" cy="10426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ISTEMI DI RIVELAZIONE DI FUMO  AD ASPIRAZIONE E CAMPIONAMENTO…"/>
          <p:cNvSpPr txBox="1"/>
          <p:nvPr/>
        </p:nvSpPr>
        <p:spPr>
          <a:xfrm>
            <a:off x="9550302" y="4204367"/>
            <a:ext cx="14129307" cy="46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b="1" sz="5400">
                <a:solidFill>
                  <a:srgbClr val="C00000"/>
                </a:solidFill>
              </a:defRPr>
            </a:pPr>
            <a:r>
              <a:t>Caratteristiche principali</a:t>
            </a:r>
          </a:p>
          <a:p>
            <a:pPr defTabSz="914400">
              <a:defRPr b="1" sz="4700"/>
            </a:pPr>
          </a:p>
          <a:p>
            <a:pPr marL="360679" indent="-360679" algn="l" defTabSz="914400">
              <a:buSzPct val="100000"/>
              <a:buChar char="•"/>
              <a:defRPr sz="2800"/>
            </a:pPr>
            <a:r>
              <a:t>Da 1 a 4 camere ottiche per aspiratore (fino a 4 zone di allarme identificabili separatamente)</a:t>
            </a:r>
            <a:endParaRPr>
              <a:solidFill>
                <a:srgbClr val="535353"/>
              </a:solidFill>
            </a:endParaRPr>
          </a:p>
          <a:p>
            <a:pPr marL="360679" indent="-360679" algn="l" defTabSz="914400">
              <a:buSzPct val="100000"/>
              <a:buChar char="•"/>
              <a:defRPr sz="2800"/>
            </a:pPr>
            <a:r>
              <a:t>Camera ottica </a:t>
            </a:r>
            <a:r>
              <a:rPr b="1" u="sng"/>
              <a:t>SCD altamente performante</a:t>
            </a:r>
            <a:endParaRPr b="1" u="sng"/>
          </a:p>
          <a:p>
            <a:pPr marL="360679" indent="-360679" algn="l" defTabSz="914400">
              <a:buSzPct val="100000"/>
              <a:buChar char="•"/>
              <a:defRPr sz="2800"/>
            </a:pPr>
            <a:r>
              <a:t>Display LCD multi funzioni e menù multi lingua</a:t>
            </a:r>
            <a:endParaRPr>
              <a:solidFill>
                <a:srgbClr val="535353"/>
              </a:solidFill>
            </a:endParaRPr>
          </a:p>
          <a:p>
            <a:pPr marL="360679" indent="-360679" algn="l" defTabSz="914400">
              <a:buSzPct val="100000"/>
              <a:buChar char="•"/>
              <a:defRPr sz="2800"/>
            </a:pPr>
            <a:r>
              <a:t>Installazione semplice e programmazione che generalmente non necessita dell’utilizzo del pc.</a:t>
            </a:r>
            <a:endParaRPr>
              <a:solidFill>
                <a:srgbClr val="535353"/>
              </a:solidFill>
            </a:endParaRPr>
          </a:p>
          <a:p>
            <a:pPr marL="360679" indent="-360679" algn="l" defTabSz="914400">
              <a:buSzPct val="100000"/>
              <a:buChar char="•"/>
              <a:defRPr sz="2800"/>
            </a:pPr>
            <a:r>
              <a:t>Semplice configurazione set up della sensibilità (classe A,B,C) secondo la EN54</a:t>
            </a:r>
            <a:endParaRPr>
              <a:solidFill>
                <a:srgbClr val="535353"/>
              </a:solidFill>
            </a:endParaRPr>
          </a:p>
          <a:p>
            <a:pPr marL="360679" indent="-360679" algn="l" defTabSz="914400">
              <a:buSzPct val="100000"/>
              <a:buChar char="•"/>
              <a:defRPr sz="2800"/>
            </a:pPr>
            <a:r>
              <a:t>Auto-ripristino dopo un evento di allarme</a:t>
            </a:r>
          </a:p>
        </p:txBody>
      </p:sp>
      <p:sp>
        <p:nvSpPr>
          <p:cNvPr id="135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136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roPoint Plus A.jpg" descr="ProPoint Plus A.jpg"/>
          <p:cNvPicPr>
            <a:picLocks noChangeAspect="1"/>
          </p:cNvPicPr>
          <p:nvPr/>
        </p:nvPicPr>
        <p:blipFill>
          <a:blip r:embed="rId6">
            <a:extLst/>
          </a:blip>
          <a:srcRect l="13548" t="4894" r="13548" b="6735"/>
          <a:stretch>
            <a:fillRect/>
          </a:stretch>
        </p:blipFill>
        <p:spPr>
          <a:xfrm>
            <a:off x="5301785" y="3587417"/>
            <a:ext cx="3391854" cy="5756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340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Estratto da Presentazione completa 01082022 2.jpg" descr="Estratto da Presentazione completa 01082022 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81299" y="1885337"/>
            <a:ext cx="18358706" cy="10532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ISTEMI DI RIVELAZIONE DI FUMO  AD ASPIRAZIONE E CAMPIONAMENTO…"/>
          <p:cNvSpPr txBox="1"/>
          <p:nvPr/>
        </p:nvSpPr>
        <p:spPr>
          <a:xfrm>
            <a:off x="5127345" y="2321130"/>
            <a:ext cx="14129310" cy="860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b="1" sz="6000">
                <a:solidFill>
                  <a:srgbClr val="C00000"/>
                </a:solidFill>
              </a:defRPr>
            </a:lvl1pPr>
          </a:lstStyle>
          <a:p>
            <a:pPr/>
            <a:r>
              <a:t>Base ottico acustica per sensori</a:t>
            </a:r>
          </a:p>
        </p:txBody>
      </p:sp>
      <p:sp>
        <p:nvSpPr>
          <p:cNvPr id="347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348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Estratto da Presentazione completa 01082022 2.jpg" descr="Estratto da Presentazione completa 01082022 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34295" y="4589995"/>
            <a:ext cx="17848203" cy="7788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355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Estratto da Presentazione completa 01082022.pdf" descr="Estratto da Presentazione completa 01082022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92114" y="1349194"/>
            <a:ext cx="18978895" cy="8457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362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CasellaDiTesto 1"/>
          <p:cNvSpPr txBox="1"/>
          <p:nvPr/>
        </p:nvSpPr>
        <p:spPr>
          <a:xfrm>
            <a:off x="5626500" y="1497077"/>
            <a:ext cx="6685878" cy="65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i="1" sz="4400"/>
            </a:lvl1pPr>
          </a:lstStyle>
          <a:p>
            <a:pPr/>
            <a:r>
              <a:t>TECNOLOGIA TAURUS</a:t>
            </a:r>
          </a:p>
        </p:txBody>
      </p:sp>
      <p:pic>
        <p:nvPicPr>
          <p:cNvPr id="367" name="Taurus, the new game changing EN54 25 wireless syste[1]" descr="Taurus, the new game changing EN54 25 wireless syste[1]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7723274" y="3419164"/>
            <a:ext cx="12371297" cy="8157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32" fill="hold"/>
                                        <p:tgtEl>
                                          <p:spTgt spid="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50000">
                <p:cTn id="11" fill="hold" display="0">
                  <p:stCondLst>
                    <p:cond delay="indefinite"/>
                  </p:stCondLst>
                </p:cTn>
                <p:tgtEl>
                  <p:spTgt spid="367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370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Estratto da Presentazione completa 01082022 2.jpg" descr="Estratto da Presentazione completa 01082022 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40075" y="1685917"/>
            <a:ext cx="19367502" cy="11239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143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1 Presentation PPP" descr="1 Presentation PPP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6427320" y="1371600"/>
            <a:ext cx="15472244" cy="1097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8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50000">
                <p:cTn id="11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ISTEMI DI RIVELAZIONE DI FUMO  AD ASPIRAZIONE E CAMPIONAMENTO…"/>
          <p:cNvSpPr txBox="1"/>
          <p:nvPr/>
        </p:nvSpPr>
        <p:spPr>
          <a:xfrm>
            <a:off x="6017648" y="5774821"/>
            <a:ext cx="11036486" cy="2794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914400">
              <a:defRPr sz="3600"/>
            </a:pPr>
            <a:r>
              <a:t>I sistemi di rilevazione fumi con aspirazione sono particolarmente indicati nei seguenti contesti:</a:t>
            </a:r>
          </a:p>
          <a:p>
            <a:pPr algn="l" defTabSz="914400">
              <a:defRPr sz="3600">
                <a:solidFill>
                  <a:srgbClr val="222A35"/>
                </a:solidFill>
              </a:defRPr>
            </a:pPr>
          </a:p>
          <a:p>
            <a:pPr lvl="3" algn="l" defTabSz="914400">
              <a:defRPr b="1" sz="3600">
                <a:solidFill>
                  <a:srgbClr val="1C456C"/>
                </a:solidFill>
              </a:defRPr>
            </a:pPr>
          </a:p>
        </p:txBody>
      </p:sp>
      <p:sp>
        <p:nvSpPr>
          <p:cNvPr id="150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151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CasellaDiTesto 3"/>
          <p:cNvSpPr txBox="1"/>
          <p:nvPr/>
        </p:nvSpPr>
        <p:spPr>
          <a:xfrm>
            <a:off x="6268865" y="2038623"/>
            <a:ext cx="9448801" cy="800507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b="1" sz="5400">
                <a:solidFill>
                  <a:srgbClr val="C00000"/>
                </a:solidFill>
              </a:defRPr>
            </a:lvl1pPr>
          </a:lstStyle>
          <a:p>
            <a:pPr/>
            <a:r>
              <a:t>ESEMPI DI APPLICAZIONI</a:t>
            </a:r>
          </a:p>
        </p:txBody>
      </p:sp>
      <p:sp>
        <p:nvSpPr>
          <p:cNvPr id="156" name="CasellaDiTesto 1"/>
          <p:cNvSpPr txBox="1"/>
          <p:nvPr/>
        </p:nvSpPr>
        <p:spPr>
          <a:xfrm>
            <a:off x="6214583" y="7904135"/>
            <a:ext cx="8263664" cy="223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/>
            <a:r>
              <a:t>Soffitti alti – Piccoli Atri</a:t>
            </a:r>
          </a:p>
          <a:p>
            <a:pPr algn="l"/>
            <a:r>
              <a:t>Difficoltà di manutenzione: controsoffitti/sotto pavimenti</a:t>
            </a:r>
          </a:p>
          <a:p>
            <a:pPr algn="l"/>
            <a:r>
              <a:t>Vani ascensore/Montacarichi</a:t>
            </a:r>
          </a:p>
          <a:p>
            <a:pPr algn="l"/>
            <a:r>
              <a:t>Celle frigorifere</a:t>
            </a:r>
            <a:br/>
            <a:r>
              <a:t>Server Room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4 Small Atrium" descr="4 Small Atrium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143888" y="2429761"/>
            <a:ext cx="18089938" cy="978946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CasellaDiTesto 2"/>
          <p:cNvSpPr txBox="1"/>
          <p:nvPr/>
        </p:nvSpPr>
        <p:spPr>
          <a:xfrm>
            <a:off x="7029716" y="1180254"/>
            <a:ext cx="9231853" cy="79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71500" indent="-571500">
              <a:buSzPct val="100000"/>
              <a:buFont typeface="Calibri"/>
              <a:buChar char="-"/>
              <a:defRPr b="1" sz="5400"/>
            </a:pPr>
            <a:r>
              <a:t>SOFFITTI ALTI  </a:t>
            </a:r>
            <a:r>
              <a:rPr b="0"/>
              <a:t>(ATRIO)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50000">
                <p:cTn id="11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162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CasellaDiTesto 1"/>
          <p:cNvSpPr txBox="1"/>
          <p:nvPr/>
        </p:nvSpPr>
        <p:spPr>
          <a:xfrm>
            <a:off x="5759230" y="1278610"/>
            <a:ext cx="16394654" cy="65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000"/>
            </a:pPr>
            <a:r>
              <a:t>DIFFICOLTA’ DI </a:t>
            </a:r>
            <a:r>
              <a:rPr sz="4400"/>
              <a:t>MANUTENZIONE</a:t>
            </a:r>
            <a:r>
              <a:t> </a:t>
            </a:r>
            <a:r>
              <a:rPr b="0" u="sng"/>
              <a:t>(controsoffitti/sottopavimenti) </a:t>
            </a:r>
            <a:r>
              <a:rPr b="0"/>
              <a:t>​</a:t>
            </a:r>
          </a:p>
        </p:txBody>
      </p:sp>
      <p:pic>
        <p:nvPicPr>
          <p:cNvPr id="167" name="5 Ceiling Void" descr="5 Ceiling Void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5530850" y="3092823"/>
            <a:ext cx="16368713" cy="9251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5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50000">
                <p:cTn id="11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170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CasellaDiTesto 1"/>
          <p:cNvSpPr txBox="1"/>
          <p:nvPr/>
        </p:nvSpPr>
        <p:spPr>
          <a:xfrm>
            <a:off x="5294280" y="1081901"/>
            <a:ext cx="17820042" cy="65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400"/>
            </a:lvl1pPr>
          </a:lstStyle>
          <a:p>
            <a:pPr/>
            <a:r>
              <a:t>VANI ASCENSORE/MONTACARICHI</a:t>
            </a:r>
          </a:p>
        </p:txBody>
      </p:sp>
      <p:pic>
        <p:nvPicPr>
          <p:cNvPr id="175" name="2 Lift Shaft" descr="2 Lift Shaft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6104590" y="3424516"/>
            <a:ext cx="15794974" cy="8919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3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50000">
                <p:cTn id="11" fill="hold" display="0">
                  <p:stCondLst>
                    <p:cond delay="indefinite"/>
                  </p:stCondLst>
                </p:cTn>
                <p:tgtEl>
                  <p:spTgt spid="17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7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ttangolo"/>
          <p:cNvSpPr/>
          <p:nvPr/>
        </p:nvSpPr>
        <p:spPr>
          <a:xfrm>
            <a:off x="-108790" y="-8620"/>
            <a:ext cx="4553912" cy="1373324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BE00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178" name="DSAmed -logo-bianco WH.pdf" descr="DSAmed -logo-bianco WH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7" y="9949829"/>
            <a:ext cx="2888765" cy="83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DAG-Logo-Stampa-WH.pdf" descr="DAG-Logo-Stampa-W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3" y="11048751"/>
            <a:ext cx="3121155" cy="7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DSBSecurity-Logo-Stampa-WH.pdf" descr="DSBSecurity-Logo-Stampa-WH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3" y="12099882"/>
            <a:ext cx="3121155" cy="857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X-Co-Logo-Stampa-WH.pdf" descr="X-Co-Logo-Stampa-WH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2910" y="498919"/>
            <a:ext cx="3544412" cy="116501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CasellaDiTesto 1"/>
          <p:cNvSpPr txBox="1"/>
          <p:nvPr/>
        </p:nvSpPr>
        <p:spPr>
          <a:xfrm>
            <a:off x="5303221" y="822602"/>
            <a:ext cx="18555151" cy="653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4400"/>
            </a:lvl1pPr>
          </a:lstStyle>
          <a:p>
            <a:pPr/>
            <a:r>
              <a:t>CELLE FRIGORIFERE</a:t>
            </a:r>
          </a:p>
        </p:txBody>
      </p:sp>
      <p:pic>
        <p:nvPicPr>
          <p:cNvPr id="183" name="Cold store TOT" descr="Cold store TOT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6230096" y="3487270"/>
            <a:ext cx="15669467" cy="8857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1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50000">
                <p:cTn id="11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8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